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4" r:id="rId6"/>
    <p:sldId id="265" r:id="rId7"/>
    <p:sldId id="260" r:id="rId8"/>
    <p:sldId id="266" r:id="rId9"/>
    <p:sldId id="261" r:id="rId10"/>
    <p:sldId id="262" r:id="rId11"/>
    <p:sldId id="263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83A2F-1313-4CCB-B89A-3D5F7FA20D5E}" type="datetimeFigureOut">
              <a:rPr lang="en-US" smtClean="0"/>
              <a:pPr/>
              <a:t>9/13/2017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3609A-1E54-4297-9586-8288D70782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83A2F-1313-4CCB-B89A-3D5F7FA20D5E}" type="datetimeFigureOut">
              <a:rPr lang="en-US" smtClean="0"/>
              <a:pPr/>
              <a:t>9/13/2017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3609A-1E54-4297-9586-8288D70782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83A2F-1313-4CCB-B89A-3D5F7FA20D5E}" type="datetimeFigureOut">
              <a:rPr lang="en-US" smtClean="0"/>
              <a:pPr/>
              <a:t>9/13/2017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3609A-1E54-4297-9586-8288D70782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83A2F-1313-4CCB-B89A-3D5F7FA20D5E}" type="datetimeFigureOut">
              <a:rPr lang="en-US" smtClean="0"/>
              <a:pPr/>
              <a:t>9/13/2017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3609A-1E54-4297-9586-8288D70782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83A2F-1313-4CCB-B89A-3D5F7FA20D5E}" type="datetimeFigureOut">
              <a:rPr lang="en-US" smtClean="0"/>
              <a:pPr/>
              <a:t>9/13/2017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3609A-1E54-4297-9586-8288D70782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83A2F-1313-4CCB-B89A-3D5F7FA20D5E}" type="datetimeFigureOut">
              <a:rPr lang="en-US" smtClean="0"/>
              <a:pPr/>
              <a:t>9/13/2017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3609A-1E54-4297-9586-8288D70782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83A2F-1313-4CCB-B89A-3D5F7FA20D5E}" type="datetimeFigureOut">
              <a:rPr lang="en-US" smtClean="0"/>
              <a:pPr/>
              <a:t>9/13/2017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3609A-1E54-4297-9586-8288D70782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83A2F-1313-4CCB-B89A-3D5F7FA20D5E}" type="datetimeFigureOut">
              <a:rPr lang="en-US" smtClean="0"/>
              <a:pPr/>
              <a:t>9/13/2017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3609A-1E54-4297-9586-8288D70782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83A2F-1313-4CCB-B89A-3D5F7FA20D5E}" type="datetimeFigureOut">
              <a:rPr lang="en-US" smtClean="0"/>
              <a:pPr/>
              <a:t>9/13/2017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3609A-1E54-4297-9586-8288D70782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83A2F-1313-4CCB-B89A-3D5F7FA20D5E}" type="datetimeFigureOut">
              <a:rPr lang="en-US" smtClean="0"/>
              <a:pPr/>
              <a:t>9/13/2017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3609A-1E54-4297-9586-8288D70782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83A2F-1313-4CCB-B89A-3D5F7FA20D5E}" type="datetimeFigureOut">
              <a:rPr lang="en-US" smtClean="0"/>
              <a:pPr/>
              <a:t>9/13/2017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3609A-1E54-4297-9586-8288D70782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483A2F-1313-4CCB-B89A-3D5F7FA20D5E}" type="datetimeFigureOut">
              <a:rPr lang="en-US" smtClean="0"/>
              <a:pPr/>
              <a:t>9/13/2017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43609A-1E54-4297-9586-8288D70782F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dreads.com/author/show/1194.Richard_Dawkins" TargetMode="External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hyperlink" Target="https://www.goodreads.com/work/quotes/1746717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gif"/><Relationship Id="rId5" Type="http://schemas.openxmlformats.org/officeDocument/2006/relationships/image" Target="../media/image21.jpeg"/><Relationship Id="rId4" Type="http://schemas.openxmlformats.org/officeDocument/2006/relationships/image" Target="../media/image20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6200"/>
            <a:ext cx="7772400" cy="1470025"/>
          </a:xfrm>
        </p:spPr>
        <p:txBody>
          <a:bodyPr/>
          <a:lstStyle/>
          <a:p>
            <a:r>
              <a:rPr lang="en-US" dirty="0" smtClean="0"/>
              <a:t>The Genesis of Genetics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1143000"/>
            <a:ext cx="6400800" cy="1752600"/>
          </a:xfrm>
        </p:spPr>
        <p:txBody>
          <a:bodyPr/>
          <a:lstStyle/>
          <a:p>
            <a:r>
              <a:rPr lang="en-US" dirty="0" smtClean="0"/>
              <a:t>Dr. Arnab Ganguli</a:t>
            </a:r>
          </a:p>
          <a:p>
            <a:r>
              <a:rPr lang="en-US" dirty="0" smtClean="0"/>
              <a:t>BB College </a:t>
            </a:r>
            <a:r>
              <a:rPr lang="en-US" dirty="0" err="1" smtClean="0"/>
              <a:t>Asansol</a:t>
            </a:r>
            <a:endParaRPr lang="en-US" dirty="0" smtClean="0"/>
          </a:p>
          <a:p>
            <a:r>
              <a:rPr lang="en-US" dirty="0" smtClean="0"/>
              <a:t>66</a:t>
            </a:r>
            <a:r>
              <a:rPr lang="en-US" baseline="30000" dirty="0" smtClean="0"/>
              <a:t>th</a:t>
            </a:r>
            <a:r>
              <a:rPr lang="en-US" dirty="0" smtClean="0"/>
              <a:t> OP HRDC JU</a:t>
            </a:r>
            <a:endParaRPr lang="en-US" dirty="0"/>
          </a:p>
        </p:txBody>
      </p:sp>
      <p:pic>
        <p:nvPicPr>
          <p:cNvPr id="11266" name="Picture 2" descr="Related im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2438400"/>
            <a:ext cx="4048125" cy="2686051"/>
          </a:xfrm>
          <a:prstGeom prst="rect">
            <a:avLst/>
          </a:prstGeom>
          <a:noFill/>
        </p:spPr>
      </p:pic>
      <p:pic>
        <p:nvPicPr>
          <p:cNvPr id="4" name="Picture 2" descr="Image may contain: 1 perso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5800" y="2362200"/>
            <a:ext cx="4127500" cy="30956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685800" y="76201"/>
            <a:ext cx="7772400" cy="10668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 smtClean="0">
                <a:latin typeface="+mj-lt"/>
                <a:ea typeface="+mj-ea"/>
                <a:cs typeface="+mj-cs"/>
              </a:rPr>
              <a:t>The Double Helix and later Advances</a:t>
            </a:r>
          </a:p>
        </p:txBody>
      </p:sp>
      <p:pic>
        <p:nvPicPr>
          <p:cNvPr id="3074" name="Picture 2" descr="Image result for watson and crick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447465"/>
            <a:ext cx="4191000" cy="4197149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783915" y="5867400"/>
            <a:ext cx="30260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1953 Double Helical Structure</a:t>
            </a:r>
          </a:p>
          <a:p>
            <a:r>
              <a:rPr lang="en-US" b="1" dirty="0" smtClean="0"/>
              <a:t>Of DNA</a:t>
            </a:r>
            <a:endParaRPr lang="en-US" b="1" dirty="0"/>
          </a:p>
        </p:txBody>
      </p:sp>
      <p:pic>
        <p:nvPicPr>
          <p:cNvPr id="3076" name="Picture 4" descr="Image result for Craig Vente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67200" y="1447800"/>
            <a:ext cx="4533900" cy="2647951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5334000" y="4191000"/>
            <a:ext cx="24741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Human Genome Project</a:t>
            </a:r>
            <a:endParaRPr lang="en-US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308647" y="5181600"/>
            <a:ext cx="28447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Age of Functional Genomics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685800" y="76201"/>
            <a:ext cx="7772400" cy="10668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 smtClean="0">
                <a:latin typeface="+mj-lt"/>
                <a:ea typeface="+mj-ea"/>
                <a:cs typeface="+mj-cs"/>
              </a:rPr>
              <a:t>Vindication or Victimization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i="1" dirty="0" smtClean="0">
                <a:latin typeface="+mj-lt"/>
                <a:ea typeface="+mj-ea"/>
                <a:cs typeface="+mj-cs"/>
              </a:rPr>
              <a:t>Current Status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90806" y="762000"/>
            <a:ext cx="17700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The Selfish Gene</a:t>
            </a:r>
            <a:endParaRPr lang="en-US" b="1" dirty="0"/>
          </a:p>
        </p:txBody>
      </p:sp>
      <p:sp>
        <p:nvSpPr>
          <p:cNvPr id="4" name="TextBox 3"/>
          <p:cNvSpPr txBox="1"/>
          <p:nvPr/>
        </p:nvSpPr>
        <p:spPr>
          <a:xfrm>
            <a:off x="5742538" y="773668"/>
            <a:ext cx="1801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The Music of Life</a:t>
            </a:r>
            <a:endParaRPr lang="en-US" b="1" dirty="0"/>
          </a:p>
        </p:txBody>
      </p:sp>
      <p:pic>
        <p:nvPicPr>
          <p:cNvPr id="1026" name="Picture 2" descr="Image result for Richard Dawkin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1160580"/>
            <a:ext cx="3352800" cy="2235200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228600" y="3429000"/>
            <a:ext cx="41148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“(Genes) swarm in huge colonies, safe inside gigantic lumbering robots, sealed of from the outside world, communicating with it by </a:t>
            </a:r>
            <a:r>
              <a:rPr lang="en-US" b="1" dirty="0" err="1" smtClean="0"/>
              <a:t>tortous</a:t>
            </a:r>
            <a:r>
              <a:rPr lang="en-US" b="1" dirty="0" smtClean="0"/>
              <a:t> indirect routes , manipulating it by remote control. They are in you and me ; they created us, body and mind; and their preservation is the ultimate rationale for our </a:t>
            </a:r>
            <a:r>
              <a:rPr lang="en-US" b="1" dirty="0" err="1" smtClean="0"/>
              <a:t>existance</a:t>
            </a:r>
            <a:r>
              <a:rPr lang="en-US" b="1" dirty="0" smtClean="0"/>
              <a:t>.</a:t>
            </a:r>
            <a:br>
              <a:rPr lang="en-US" b="1" dirty="0" smtClean="0"/>
            </a:br>
            <a:r>
              <a:rPr lang="en-US" b="1" dirty="0" smtClean="0"/>
              <a:t>― </a:t>
            </a:r>
            <a:r>
              <a:rPr lang="en-US" b="1" dirty="0" smtClean="0">
                <a:hlinkClick r:id="rId3"/>
              </a:rPr>
              <a:t>Richard Dawkins</a:t>
            </a:r>
            <a:r>
              <a:rPr lang="en-US" b="1" dirty="0" smtClean="0"/>
              <a:t>, </a:t>
            </a:r>
            <a:r>
              <a:rPr lang="en-US" b="1" dirty="0" smtClean="0">
                <a:hlinkClick r:id="rId4"/>
              </a:rPr>
              <a:t>The Selfish Gene</a:t>
            </a:r>
            <a:endParaRPr lang="en-US" b="1" dirty="0"/>
          </a:p>
        </p:txBody>
      </p:sp>
      <p:sp>
        <p:nvSpPr>
          <p:cNvPr id="9" name="Rectangle 8"/>
          <p:cNvSpPr/>
          <p:nvPr/>
        </p:nvSpPr>
        <p:spPr>
          <a:xfrm>
            <a:off x="4495800" y="3490079"/>
            <a:ext cx="44958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“(Genes) </a:t>
            </a:r>
            <a:r>
              <a:rPr lang="en-US" b="1" dirty="0" smtClean="0">
                <a:solidFill>
                  <a:srgbClr val="FF0000"/>
                </a:solidFill>
              </a:rPr>
              <a:t>are trapped</a:t>
            </a:r>
            <a:r>
              <a:rPr lang="en-US" b="1" dirty="0" smtClean="0"/>
              <a:t> in huge colonies, </a:t>
            </a:r>
            <a:r>
              <a:rPr lang="en-US" b="1" dirty="0" smtClean="0">
                <a:solidFill>
                  <a:srgbClr val="FF0000"/>
                </a:solidFill>
              </a:rPr>
              <a:t>locked</a:t>
            </a:r>
            <a:r>
              <a:rPr lang="en-US" b="1" dirty="0" smtClean="0"/>
              <a:t> inside </a:t>
            </a:r>
            <a:r>
              <a:rPr lang="en-US" b="1" dirty="0" smtClean="0">
                <a:solidFill>
                  <a:srgbClr val="FF0000"/>
                </a:solidFill>
              </a:rPr>
              <a:t>highly intelligent beings</a:t>
            </a:r>
            <a:r>
              <a:rPr lang="en-US" b="1" dirty="0" smtClean="0"/>
              <a:t>, </a:t>
            </a:r>
            <a:r>
              <a:rPr lang="en-US" b="1" dirty="0" err="1" smtClean="0">
                <a:solidFill>
                  <a:srgbClr val="FF0000"/>
                </a:solidFill>
              </a:rPr>
              <a:t>moulded</a:t>
            </a:r>
            <a:r>
              <a:rPr lang="en-US" b="1" dirty="0" smtClean="0">
                <a:solidFill>
                  <a:srgbClr val="FF0000"/>
                </a:solidFill>
              </a:rPr>
              <a:t> by the </a:t>
            </a:r>
            <a:r>
              <a:rPr lang="en-US" b="1" dirty="0" err="1" smtClean="0"/>
              <a:t>the</a:t>
            </a:r>
            <a:r>
              <a:rPr lang="en-US" b="1" dirty="0" smtClean="0"/>
              <a:t> outside world, communicating with it by </a:t>
            </a:r>
            <a:r>
              <a:rPr lang="en-US" b="1" dirty="0" smtClean="0">
                <a:solidFill>
                  <a:srgbClr val="FF0000"/>
                </a:solidFill>
              </a:rPr>
              <a:t>a complex process</a:t>
            </a:r>
            <a:r>
              <a:rPr lang="en-US" b="1" dirty="0" smtClean="0"/>
              <a:t> </a:t>
            </a:r>
            <a:r>
              <a:rPr lang="en-US" b="1" dirty="0" smtClean="0">
                <a:solidFill>
                  <a:srgbClr val="FF0000"/>
                </a:solidFill>
              </a:rPr>
              <a:t>, through which as if by magic function emerges.</a:t>
            </a:r>
            <a:r>
              <a:rPr lang="en-US" b="1" dirty="0" smtClean="0"/>
              <a:t> They are in you and me ; </a:t>
            </a:r>
            <a:r>
              <a:rPr lang="en-US" b="1" dirty="0" smtClean="0">
                <a:solidFill>
                  <a:srgbClr val="FF0000"/>
                </a:solidFill>
              </a:rPr>
              <a:t>we are the system that allows their code to be read</a:t>
            </a:r>
            <a:r>
              <a:rPr lang="en-US" b="1" dirty="0" smtClean="0"/>
              <a:t>; and their preservation is </a:t>
            </a:r>
            <a:r>
              <a:rPr lang="en-US" b="1" dirty="0" smtClean="0">
                <a:solidFill>
                  <a:srgbClr val="FF0000"/>
                </a:solidFill>
              </a:rPr>
              <a:t>totally dependent on the joy we experience in reproducing ourselves. We are the</a:t>
            </a:r>
            <a:r>
              <a:rPr lang="en-US" b="1" dirty="0" smtClean="0"/>
              <a:t> ultimate rationale for </a:t>
            </a:r>
            <a:r>
              <a:rPr lang="en-US" b="1" dirty="0" smtClean="0">
                <a:solidFill>
                  <a:srgbClr val="FF0000"/>
                </a:solidFill>
              </a:rPr>
              <a:t>our </a:t>
            </a:r>
            <a:r>
              <a:rPr lang="en-US" b="1" dirty="0" err="1" smtClean="0"/>
              <a:t>existance</a:t>
            </a:r>
            <a:r>
              <a:rPr lang="en-US" b="1" dirty="0" smtClean="0"/>
              <a:t>.</a:t>
            </a:r>
            <a:br>
              <a:rPr lang="en-US" b="1" dirty="0" smtClean="0"/>
            </a:br>
            <a:r>
              <a:rPr lang="en-US" b="1" dirty="0" smtClean="0"/>
              <a:t>― </a:t>
            </a:r>
            <a:r>
              <a:rPr lang="en-US" b="1" u="sng" dirty="0" smtClean="0"/>
              <a:t>Denis Noble, The Music of Life</a:t>
            </a:r>
            <a:endParaRPr lang="en-US" b="1" u="sng" dirty="0"/>
          </a:p>
        </p:txBody>
      </p:sp>
      <p:pic>
        <p:nvPicPr>
          <p:cNvPr id="5" name="Picture 2" descr="Image result for denis nobl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43400" y="1295400"/>
            <a:ext cx="2895600" cy="2028125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7543800" y="1743670"/>
            <a:ext cx="1295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Father of Systems</a:t>
            </a:r>
          </a:p>
          <a:p>
            <a:r>
              <a:rPr lang="en-US" b="1" dirty="0" smtClean="0"/>
              <a:t>Biology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  <p:bldP spid="3" grpId="0"/>
      <p:bldP spid="4" grpId="0"/>
      <p:bldP spid="7" grpId="0" build="allAtOnce"/>
      <p:bldP spid="9" grpId="0" build="allAtOnce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685800" y="76200"/>
            <a:ext cx="7772400" cy="14700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 smtClean="0">
                <a:latin typeface="+mj-lt"/>
                <a:ea typeface="+mj-ea"/>
                <a:cs typeface="+mj-cs"/>
              </a:rPr>
              <a:t>How do I define Gene and Genetics</a:t>
            </a:r>
            <a:endParaRPr kumimoji="0" lang="en-US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4098" name="Picture 2" descr="Image result for Gen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1981200"/>
            <a:ext cx="6137275" cy="3393885"/>
          </a:xfrm>
          <a:prstGeom prst="rect">
            <a:avLst/>
          </a:prstGeom>
          <a:noFill/>
        </p:spPr>
      </p:pic>
      <p:cxnSp>
        <p:nvCxnSpPr>
          <p:cNvPr id="6" name="Straight Arrow Connector 5"/>
          <p:cNvCxnSpPr/>
          <p:nvPr/>
        </p:nvCxnSpPr>
        <p:spPr>
          <a:xfrm rot="5400000" flipH="1" flipV="1">
            <a:off x="5524500" y="1866900"/>
            <a:ext cx="1066800" cy="838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553200" y="838200"/>
            <a:ext cx="209576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Segment of DNA</a:t>
            </a:r>
          </a:p>
          <a:p>
            <a:r>
              <a:rPr lang="en-US" b="1" dirty="0" smtClean="0"/>
              <a:t>Unit of Heredity</a:t>
            </a:r>
          </a:p>
          <a:p>
            <a:r>
              <a:rPr lang="en-US" b="1" dirty="0" smtClean="0"/>
              <a:t>Transmitted by laws</a:t>
            </a:r>
          </a:p>
          <a:p>
            <a:r>
              <a:rPr lang="en-US" b="1" dirty="0" smtClean="0"/>
              <a:t>If inheritance</a:t>
            </a:r>
            <a:endParaRPr lang="en-US" b="1" dirty="0"/>
          </a:p>
        </p:txBody>
      </p:sp>
      <p:cxnSp>
        <p:nvCxnSpPr>
          <p:cNvPr id="9" name="Straight Arrow Connector 8"/>
          <p:cNvCxnSpPr/>
          <p:nvPr/>
        </p:nvCxnSpPr>
        <p:spPr>
          <a:xfrm rot="5400000" flipH="1" flipV="1">
            <a:off x="5257800" y="2819400"/>
            <a:ext cx="2133600" cy="1371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934200" y="2133600"/>
            <a:ext cx="221541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Codes for traits</a:t>
            </a:r>
          </a:p>
          <a:p>
            <a:r>
              <a:rPr lang="en-US" b="1" dirty="0" smtClean="0"/>
              <a:t>Mainly in the form of</a:t>
            </a:r>
          </a:p>
          <a:p>
            <a:r>
              <a:rPr lang="en-US" b="1" dirty="0" smtClean="0"/>
              <a:t>Protein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914400" y="5486400"/>
            <a:ext cx="7467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/>
              <a:t>Genetics is the study of genes, genetic variation, and heredity in living organisms.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934200" y="3392269"/>
            <a:ext cx="20483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A gene is expressed</a:t>
            </a:r>
          </a:p>
          <a:p>
            <a:r>
              <a:rPr lang="en-US" b="1" dirty="0" smtClean="0"/>
              <a:t> and regulated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685800" y="76200"/>
            <a:ext cx="7772400" cy="14700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 smtClean="0">
                <a:latin typeface="+mj-lt"/>
                <a:ea typeface="+mj-ea"/>
                <a:cs typeface="+mj-cs"/>
              </a:rPr>
              <a:t>Reproduction – The Motivation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Behind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Genetics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Or the link between Sex and Reproduction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1828800"/>
            <a:ext cx="4572000" cy="4623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5410200" y="2209800"/>
            <a:ext cx="371723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Our Primitive ancestor may have had</a:t>
            </a:r>
          </a:p>
          <a:p>
            <a:r>
              <a:rPr lang="en-US" b="1" dirty="0" smtClean="0"/>
              <a:t>Not known about the link between</a:t>
            </a:r>
          </a:p>
          <a:p>
            <a:r>
              <a:rPr lang="en-US" b="1" dirty="0" smtClean="0"/>
              <a:t>Sex and Reproduction</a:t>
            </a:r>
            <a:endParaRPr lang="en-US" b="1" dirty="0"/>
          </a:p>
        </p:txBody>
      </p:sp>
      <p:sp>
        <p:nvSpPr>
          <p:cNvPr id="5" name="Right Arrow 4"/>
          <p:cNvSpPr/>
          <p:nvPr/>
        </p:nvSpPr>
        <p:spPr>
          <a:xfrm>
            <a:off x="4800600" y="2514600"/>
            <a:ext cx="4572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334000" y="3420070"/>
            <a:ext cx="365984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The 9 months difference between</a:t>
            </a:r>
          </a:p>
          <a:p>
            <a:r>
              <a:rPr lang="en-US" b="1" dirty="0" smtClean="0"/>
              <a:t>Sex and Reproduction was too much</a:t>
            </a:r>
          </a:p>
          <a:p>
            <a:r>
              <a:rPr lang="en-US" b="1" dirty="0" smtClean="0"/>
              <a:t>To correlate .</a:t>
            </a:r>
            <a:endParaRPr lang="en-US" b="1" dirty="0"/>
          </a:p>
        </p:txBody>
      </p:sp>
      <p:sp>
        <p:nvSpPr>
          <p:cNvPr id="7" name="Right Arrow 6"/>
          <p:cNvSpPr/>
          <p:nvPr/>
        </p:nvSpPr>
        <p:spPr>
          <a:xfrm>
            <a:off x="4724400" y="3724870"/>
            <a:ext cx="4572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5384412" y="4563070"/>
            <a:ext cx="345851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It was also a challenge for them to</a:t>
            </a:r>
          </a:p>
          <a:p>
            <a:r>
              <a:rPr lang="en-US" b="1" dirty="0" smtClean="0"/>
              <a:t>Find that living beings reproduced</a:t>
            </a:r>
          </a:p>
          <a:p>
            <a:r>
              <a:rPr lang="en-US" b="1" dirty="0" smtClean="0"/>
              <a:t>And not living did not.</a:t>
            </a:r>
            <a:endParaRPr lang="en-US" b="1" dirty="0"/>
          </a:p>
        </p:txBody>
      </p:sp>
      <p:sp>
        <p:nvSpPr>
          <p:cNvPr id="9" name="Right Arrow 8"/>
          <p:cNvSpPr/>
          <p:nvPr/>
        </p:nvSpPr>
        <p:spPr>
          <a:xfrm>
            <a:off x="4774812" y="4867870"/>
            <a:ext cx="4572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5257800" y="5678269"/>
            <a:ext cx="37291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Anything that moved was considered</a:t>
            </a:r>
          </a:p>
          <a:p>
            <a:r>
              <a:rPr lang="en-US" b="1" dirty="0" smtClean="0"/>
              <a:t>Living</a:t>
            </a:r>
            <a:endParaRPr lang="en-US" b="1" dirty="0"/>
          </a:p>
        </p:txBody>
      </p:sp>
      <p:sp>
        <p:nvSpPr>
          <p:cNvPr id="11" name="Right Arrow 10"/>
          <p:cNvSpPr/>
          <p:nvPr/>
        </p:nvSpPr>
        <p:spPr>
          <a:xfrm>
            <a:off x="4724400" y="5858470"/>
            <a:ext cx="4572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685800" y="76200"/>
            <a:ext cx="7772400" cy="14700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 err="1" smtClean="0">
                <a:latin typeface="+mj-lt"/>
                <a:ea typeface="+mj-ea"/>
                <a:cs typeface="+mj-cs"/>
              </a:rPr>
              <a:t>Enlightment</a:t>
            </a:r>
            <a:r>
              <a:rPr lang="en-US" sz="4400" dirty="0" smtClean="0">
                <a:latin typeface="+mj-lt"/>
                <a:ea typeface="+mj-ea"/>
                <a:cs typeface="+mj-cs"/>
              </a:rPr>
              <a:t> </a:t>
            </a:r>
            <a:endParaRPr kumimoji="0" lang="en-US" sz="44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Or </a:t>
            </a:r>
            <a:r>
              <a:rPr kumimoji="0" lang="en-US" sz="20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Domestication of animals 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and </a:t>
            </a:r>
            <a:r>
              <a:rPr kumimoji="0" lang="en-US" sz="20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Like begets Like</a:t>
            </a:r>
            <a:endParaRPr kumimoji="0" lang="en-US" sz="20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371600"/>
            <a:ext cx="5767396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5943600" y="1143000"/>
            <a:ext cx="31076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Along with it came the theory</a:t>
            </a:r>
          </a:p>
          <a:p>
            <a:pPr algn="ctr"/>
            <a:r>
              <a:rPr lang="en-US" b="1" dirty="0" smtClean="0"/>
              <a:t>LIKE BEGETS LIKE</a:t>
            </a:r>
            <a:endParaRPr lang="en-US" b="1" dirty="0"/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19800" y="1828800"/>
            <a:ext cx="2947988" cy="808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5943600" y="3087469"/>
            <a:ext cx="31076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And Also started SELECTIVE</a:t>
            </a:r>
          </a:p>
          <a:p>
            <a:pPr algn="ctr"/>
            <a:r>
              <a:rPr lang="en-US" b="1" dirty="0" smtClean="0"/>
              <a:t>BREEDING</a:t>
            </a:r>
            <a:endParaRPr lang="en-US" b="1" dirty="0"/>
          </a:p>
        </p:txBody>
      </p:sp>
      <p:pic>
        <p:nvPicPr>
          <p:cNvPr id="16389" name="Picture 5" descr="Image result for selective breedi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05400" y="3810000"/>
            <a:ext cx="3810000" cy="1514231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838200" y="6248400"/>
            <a:ext cx="77957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AND THUS THE INTEREST IN THE LAWS OF HEREDITY BEGAN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685800" y="76200"/>
            <a:ext cx="7772400" cy="14700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 smtClean="0">
                <a:latin typeface="+mj-lt"/>
                <a:ea typeface="+mj-ea"/>
                <a:cs typeface="+mj-cs"/>
              </a:rPr>
              <a:t>Of Philosophy and Magic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From Hippocrates to Leeuwenhoek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39014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75" y="1128713"/>
            <a:ext cx="7639050" cy="460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90725" y="1728788"/>
            <a:ext cx="5162550" cy="340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1" name="Group 10"/>
          <p:cNvGrpSpPr/>
          <p:nvPr/>
        </p:nvGrpSpPr>
        <p:grpSpPr>
          <a:xfrm>
            <a:off x="685800" y="990600"/>
            <a:ext cx="7562850" cy="4114800"/>
            <a:chOff x="790575" y="1371600"/>
            <a:chExt cx="7562850" cy="4114800"/>
          </a:xfrm>
        </p:grpSpPr>
        <p:pic>
          <p:nvPicPr>
            <p:cNvPr id="1032" name="Picture 8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790575" y="1371600"/>
              <a:ext cx="7562850" cy="411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0" name="TextBox 9"/>
            <p:cNvSpPr txBox="1"/>
            <p:nvPr/>
          </p:nvSpPr>
          <p:spPr>
            <a:xfrm>
              <a:off x="5029200" y="4800600"/>
              <a:ext cx="25603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Anton van </a:t>
              </a:r>
              <a:r>
                <a:rPr lang="en-US" b="1" dirty="0" err="1" smtClean="0"/>
                <a:t>Leeuwenhook</a:t>
              </a:r>
              <a:endParaRPr lang="en-US" b="1" dirty="0"/>
            </a:p>
          </p:txBody>
        </p:sp>
      </p:grp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638800" y="0"/>
            <a:ext cx="3286125" cy="460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5" name="Group 14"/>
          <p:cNvGrpSpPr/>
          <p:nvPr/>
        </p:nvGrpSpPr>
        <p:grpSpPr>
          <a:xfrm>
            <a:off x="4049156" y="5913116"/>
            <a:ext cx="4146952" cy="646331"/>
            <a:chOff x="4049156" y="5913116"/>
            <a:chExt cx="4146952" cy="646331"/>
          </a:xfrm>
        </p:grpSpPr>
        <p:sp>
          <p:nvSpPr>
            <p:cNvPr id="13" name="Right Arrow 12"/>
            <p:cNvSpPr/>
            <p:nvPr/>
          </p:nvSpPr>
          <p:spPr>
            <a:xfrm>
              <a:off x="4049156" y="6115928"/>
              <a:ext cx="381000" cy="2286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4495800" y="5913116"/>
              <a:ext cx="370030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That insects were also sexual beings</a:t>
              </a:r>
            </a:p>
            <a:p>
              <a:r>
                <a:rPr lang="en-US" dirty="0" smtClean="0"/>
                <a:t>Created a lot of controversy in church</a:t>
              </a:r>
              <a:endParaRPr lang="en-US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685800" y="76200"/>
            <a:ext cx="7772400" cy="14700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 smtClean="0">
                <a:latin typeface="+mj-lt"/>
                <a:ea typeface="+mj-ea"/>
                <a:cs typeface="+mj-cs"/>
              </a:rPr>
              <a:t>In Search of the Magical Egg</a:t>
            </a:r>
          </a:p>
        </p:txBody>
      </p:sp>
      <p:sp>
        <p:nvSpPr>
          <p:cNvPr id="6148" name="AutoShape 4" descr="Image result for ghorar di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914400"/>
            <a:ext cx="6457950" cy="399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24400" y="914400"/>
            <a:ext cx="40386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95338" y="3295650"/>
            <a:ext cx="7553325" cy="340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685800" y="76200"/>
            <a:ext cx="7772400" cy="14700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 smtClean="0">
                <a:latin typeface="+mj-lt"/>
                <a:ea typeface="+mj-ea"/>
                <a:cs typeface="+mj-cs"/>
              </a:rPr>
              <a:t>The Father of Genetics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122" name="Picture 2" descr="http://www.azquotes.com/picture-quotes/quote-to-live-without-experiencing-some-shame-and-blushes-of-admiration-would-surely-be-a-gregor-mendel-58-3-037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9" y="1219200"/>
            <a:ext cx="8905877" cy="4191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685800" y="76200"/>
            <a:ext cx="7772400" cy="14700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 smtClean="0">
                <a:latin typeface="+mj-lt"/>
                <a:ea typeface="+mj-ea"/>
                <a:cs typeface="+mj-cs"/>
              </a:rPr>
              <a:t>The Lord and his Pea Power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711335" y="1752600"/>
            <a:ext cx="21543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Law of Dominance</a:t>
            </a:r>
            <a:endParaRPr lang="en-US" sz="2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6787535" y="2152710"/>
            <a:ext cx="22040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Law of Segregation</a:t>
            </a:r>
            <a:endParaRPr lang="en-US" sz="2000" b="1" dirty="0"/>
          </a:p>
        </p:txBody>
      </p:sp>
      <p:sp>
        <p:nvSpPr>
          <p:cNvPr id="10" name="Right Arrow 9"/>
          <p:cNvSpPr/>
          <p:nvPr/>
        </p:nvSpPr>
        <p:spPr>
          <a:xfrm>
            <a:off x="4648200" y="3870067"/>
            <a:ext cx="5334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6934200" y="2743200"/>
            <a:ext cx="1905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Law of Independent Assortment</a:t>
            </a:r>
            <a:endParaRPr lang="en-US" sz="2000" b="1" dirty="0"/>
          </a:p>
        </p:txBody>
      </p:sp>
      <p:sp>
        <p:nvSpPr>
          <p:cNvPr id="16" name="Rectangle 15"/>
          <p:cNvSpPr/>
          <p:nvPr/>
        </p:nvSpPr>
        <p:spPr>
          <a:xfrm>
            <a:off x="838200" y="5440740"/>
            <a:ext cx="74676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My scientific studies have afforded me great gratification; and I am convinced that it will not be long before the whole world acknowledges the results of my work</a:t>
            </a:r>
            <a:r>
              <a:rPr lang="en-US" dirty="0" smtClean="0"/>
              <a:t>. </a:t>
            </a:r>
          </a:p>
          <a:p>
            <a:r>
              <a:rPr lang="en-US" b="1" dirty="0" err="1" smtClean="0"/>
              <a:t>Gregor</a:t>
            </a:r>
            <a:r>
              <a:rPr lang="en-US" b="1" dirty="0" smtClean="0"/>
              <a:t> Mendel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4098" name="Picture 2" descr="Image result for mendel cros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838200"/>
            <a:ext cx="6172200" cy="46291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685800" y="76201"/>
            <a:ext cx="7772400" cy="10668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 smtClean="0">
                <a:latin typeface="+mj-lt"/>
                <a:ea typeface="+mj-ea"/>
                <a:cs typeface="+mj-cs"/>
              </a:rPr>
              <a:t>The Famous Fly Room </a:t>
            </a:r>
          </a:p>
        </p:txBody>
      </p:sp>
      <p:pic>
        <p:nvPicPr>
          <p:cNvPr id="4098" name="Picture 2" descr="Image result for T H Morga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667000"/>
            <a:ext cx="1924050" cy="2696047"/>
          </a:xfrm>
          <a:prstGeom prst="rect">
            <a:avLst/>
          </a:prstGeom>
          <a:noFill/>
        </p:spPr>
      </p:pic>
      <p:pic>
        <p:nvPicPr>
          <p:cNvPr id="4100" name="Picture 4" descr="Image result for drosophil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57400" y="838200"/>
            <a:ext cx="2282825" cy="1772744"/>
          </a:xfrm>
          <a:prstGeom prst="rect">
            <a:avLst/>
          </a:prstGeom>
          <a:noFill/>
        </p:spPr>
      </p:pic>
      <p:pic>
        <p:nvPicPr>
          <p:cNvPr id="4102" name="Picture 6" descr="Image result for calvin bridge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0" y="2743200"/>
            <a:ext cx="1714500" cy="2743201"/>
          </a:xfrm>
          <a:prstGeom prst="rect">
            <a:avLst/>
          </a:prstGeom>
          <a:noFill/>
        </p:spPr>
      </p:pic>
      <p:pic>
        <p:nvPicPr>
          <p:cNvPr id="4104" name="Picture 8" descr="Image result for white eyed drosophila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562600" y="838200"/>
            <a:ext cx="2514600" cy="1760220"/>
          </a:xfrm>
          <a:prstGeom prst="rect">
            <a:avLst/>
          </a:prstGeom>
          <a:noFill/>
        </p:spPr>
      </p:pic>
      <p:pic>
        <p:nvPicPr>
          <p:cNvPr id="4106" name="Picture 10" descr="Image result for sturtevant alfred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343400" y="2743200"/>
            <a:ext cx="1685925" cy="291465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0" y="5602069"/>
            <a:ext cx="36795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Genes are located on Chromosomes</a:t>
            </a:r>
          </a:p>
          <a:p>
            <a:r>
              <a:rPr lang="en-US" b="1" dirty="0" smtClean="0"/>
              <a:t>And the physical Basis of inheritance</a:t>
            </a:r>
            <a:endParaRPr lang="en-US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677465" y="6096000"/>
            <a:ext cx="26471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Linkage and Crossing over</a:t>
            </a:r>
          </a:p>
          <a:p>
            <a:r>
              <a:rPr lang="en-US" b="1" dirty="0" smtClean="0"/>
              <a:t>And gene mapping</a:t>
            </a:r>
            <a:endParaRPr lang="en-US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6178419" y="5638800"/>
            <a:ext cx="28893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Molecular Basis of Mutation</a:t>
            </a:r>
            <a:endParaRPr lang="en-US" b="1" dirty="0"/>
          </a:p>
        </p:txBody>
      </p:sp>
      <p:pic>
        <p:nvPicPr>
          <p:cNvPr id="4110" name="Picture 14" descr="Related image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400800" y="3048000"/>
            <a:ext cx="2333625" cy="23336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267</TotalTime>
  <Words>350</Words>
  <Application>Microsoft Office PowerPoint</Application>
  <PresentationFormat>On-screen Show (4:3)</PresentationFormat>
  <Paragraphs>68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The Genesis of Genetics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Genesis of Genetics</dc:title>
  <dc:creator>Arnab Ganguli</dc:creator>
  <cp:lastModifiedBy>Arnab Ganguli</cp:lastModifiedBy>
  <cp:revision>74</cp:revision>
  <dcterms:created xsi:type="dcterms:W3CDTF">2017-09-07T07:34:20Z</dcterms:created>
  <dcterms:modified xsi:type="dcterms:W3CDTF">2017-09-13T17:20:06Z</dcterms:modified>
</cp:coreProperties>
</file>